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9" r:id="rId7"/>
    <p:sldId id="261" r:id="rId8"/>
    <p:sldId id="263" r:id="rId9"/>
    <p:sldId id="264" r:id="rId10"/>
    <p:sldId id="273" r:id="rId11"/>
    <p:sldId id="265" r:id="rId12"/>
    <p:sldId id="266" r:id="rId13"/>
    <p:sldId id="267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>
        <p:scale>
          <a:sx n="80" d="100"/>
          <a:sy n="80" d="100"/>
        </p:scale>
        <p:origin x="-780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54F6D6-1AC2-411A-A04B-8DBCABD3140C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A91528-E989-4DC6-8FAC-DD0419DCC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643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Include NSF and IIT Icons</a:t>
            </a:r>
            <a:r>
              <a:rPr lang="en-US" baseline="0" dirty="0" smtClean="0"/>
              <a:t> at the top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A91528-E989-4DC6-8FAC-DD0419DCC1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703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A91528-E989-4DC6-8FAC-DD0419DCC1A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8109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A91528-E989-4DC6-8FAC-DD0419DCC1A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5827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A91528-E989-4DC6-8FAC-DD0419DCC1A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5648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Also include sample ECQ</a:t>
            </a:r>
            <a:r>
              <a:rPr lang="en-US" baseline="0" dirty="0" smtClean="0"/>
              <a:t> slide?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A91528-E989-4DC6-8FAC-DD0419DCC1A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2982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A91528-E989-4DC6-8FAC-DD0419DCC1A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3276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A91528-E989-4DC6-8FAC-DD0419DCC1A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8029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A91528-E989-4DC6-8FAC-DD0419DCC1A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830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A91528-E989-4DC6-8FAC-DD0419DCC1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0599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A91528-E989-4DC6-8FAC-DD0419DCC1A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3090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A91528-E989-4DC6-8FAC-DD0419DCC1A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1699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A91528-E989-4DC6-8FAC-DD0419DCC1A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462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A91528-E989-4DC6-8FAC-DD0419DCC1A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6743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A91528-E989-4DC6-8FAC-DD0419DCC1A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3117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A91528-E989-4DC6-8FAC-DD0419DCC1A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656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A91528-E989-4DC6-8FAC-DD0419DCC1A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685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66455-D69F-417C-9597-723898A4F4DE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04C29FE-4206-4E02-8099-7C0B02BA86C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66455-D69F-417C-9597-723898A4F4DE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C29FE-4206-4E02-8099-7C0B02BA86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66455-D69F-417C-9597-723898A4F4DE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C29FE-4206-4E02-8099-7C0B02BA86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66455-D69F-417C-9597-723898A4F4DE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C29FE-4206-4E02-8099-7C0B02BA86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66455-D69F-417C-9597-723898A4F4DE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C29FE-4206-4E02-8099-7C0B02BA86C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66455-D69F-417C-9597-723898A4F4DE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C29FE-4206-4E02-8099-7C0B02BA86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66455-D69F-417C-9597-723898A4F4DE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C29FE-4206-4E02-8099-7C0B02BA86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66455-D69F-417C-9597-723898A4F4DE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C29FE-4206-4E02-8099-7C0B02BA86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66455-D69F-417C-9597-723898A4F4DE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C29FE-4206-4E02-8099-7C0B02BA86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66455-D69F-417C-9597-723898A4F4DE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C29FE-4206-4E02-8099-7C0B02BA86C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66455-D69F-417C-9597-723898A4F4DE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C29FE-4206-4E02-8099-7C0B02BA86C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3666455-D69F-417C-9597-723898A4F4DE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04C29FE-4206-4E02-8099-7C0B02BA86C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609600"/>
          </a:xfrm>
        </p:spPr>
        <p:txBody>
          <a:bodyPr>
            <a:normAutofit fontScale="25000" lnSpcReduction="20000"/>
          </a:bodyPr>
          <a:lstStyle/>
          <a:p>
            <a:r>
              <a:rPr lang="en-US" sz="4800" dirty="0" smtClean="0"/>
              <a:t>Jill May</a:t>
            </a:r>
            <a:r>
              <a:rPr lang="en-US" sz="4800" dirty="0" smtClean="0"/>
              <a:t>, Alan </a:t>
            </a:r>
            <a:r>
              <a:rPr lang="en-US" sz="4800" dirty="0" smtClean="0"/>
              <a:t>Mead, </a:t>
            </a:r>
            <a:r>
              <a:rPr lang="en-US" sz="4800" dirty="0" smtClean="0"/>
              <a:t>IIT</a:t>
            </a:r>
          </a:p>
          <a:p>
            <a:endParaRPr lang="en-US" sz="4800" dirty="0" smtClean="0"/>
          </a:p>
          <a:p>
            <a:r>
              <a:rPr lang="en-US" sz="4800" dirty="0" smtClean="0"/>
              <a:t>Collaborators: Kemp Ellington, Daniel </a:t>
            </a:r>
            <a:r>
              <a:rPr lang="en-US" sz="4800" dirty="0" err="1" smtClean="0"/>
              <a:t>Gandara</a:t>
            </a:r>
            <a:r>
              <a:rPr lang="en-US" sz="4800" dirty="0" smtClean="0"/>
              <a:t>, IIT</a:t>
            </a:r>
            <a:endParaRPr lang="en-US" sz="4800" dirty="0" smtClean="0"/>
          </a:p>
          <a:p>
            <a:endParaRPr lang="en-US" sz="4800" dirty="0"/>
          </a:p>
          <a:p>
            <a:r>
              <a:rPr lang="en-US" sz="3700" dirty="0" smtClean="0"/>
              <a:t> </a:t>
            </a:r>
            <a:endParaRPr lang="en-US" sz="3700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1981200"/>
            <a:ext cx="6629400" cy="2667000"/>
          </a:xfrm>
        </p:spPr>
        <p:txBody>
          <a:bodyPr/>
          <a:lstStyle/>
          <a:p>
            <a:r>
              <a:rPr lang="en-US" sz="3200" dirty="0" smtClean="0"/>
              <a:t>Development of a New Measure of Ethical Climate</a:t>
            </a:r>
            <a:endParaRPr 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073" y="457200"/>
            <a:ext cx="1931933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521030"/>
            <a:ext cx="19050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631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 items </a:t>
            </a:r>
          </a:p>
          <a:p>
            <a:pPr lvl="1"/>
            <a:r>
              <a:rPr lang="en-US" dirty="0" smtClean="0"/>
              <a:t>Four strongest loading items from each factor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=518</a:t>
            </a:r>
          </a:p>
          <a:p>
            <a:pPr lvl="1"/>
            <a:r>
              <a:rPr lang="en-US" dirty="0" smtClean="0"/>
              <a:t>Alpha=.79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13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of TECS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CFA</a:t>
            </a:r>
          </a:p>
          <a:p>
            <a:r>
              <a:rPr lang="en-US" dirty="0" smtClean="0"/>
              <a:t>Short form</a:t>
            </a:r>
          </a:p>
          <a:p>
            <a:r>
              <a:rPr lang="en-US" dirty="0" smtClean="0"/>
              <a:t>4 items on personal </a:t>
            </a:r>
            <a:r>
              <a:rPr lang="en-US" dirty="0" smtClean="0"/>
              <a:t>morality</a:t>
            </a:r>
          </a:p>
          <a:p>
            <a:r>
              <a:rPr lang="en-US" dirty="0" smtClean="0"/>
              <a:t>Building team level data </a:t>
            </a:r>
            <a:endParaRPr lang="en-US" dirty="0" smtClean="0"/>
          </a:p>
          <a:p>
            <a:r>
              <a:rPr lang="en-US" dirty="0" smtClean="0"/>
              <a:t>Validation </a:t>
            </a:r>
            <a:endParaRPr lang="en-US" dirty="0" smtClean="0"/>
          </a:p>
          <a:p>
            <a:pPr lvl="1"/>
            <a:r>
              <a:rPr lang="en-US" dirty="0" smtClean="0"/>
              <a:t>Correlate </a:t>
            </a:r>
            <a:r>
              <a:rPr lang="en-US" dirty="0" smtClean="0"/>
              <a:t>with </a:t>
            </a:r>
            <a:r>
              <a:rPr lang="en-US" dirty="0" smtClean="0"/>
              <a:t>ECQ</a:t>
            </a:r>
          </a:p>
          <a:p>
            <a:pPr lvl="1"/>
            <a:r>
              <a:rPr lang="en-US" dirty="0" smtClean="0"/>
              <a:t>Correlate with peer ratings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70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4000" dirty="0" smtClean="0"/>
              <a:t>National Science Foundation</a:t>
            </a:r>
          </a:p>
          <a:p>
            <a:endParaRPr lang="en-US" sz="4000" dirty="0" smtClean="0"/>
          </a:p>
          <a:p>
            <a:pPr marL="114300" indent="0">
              <a:buNone/>
            </a:pPr>
            <a:r>
              <a:rPr lang="en-US" sz="4000" dirty="0" smtClean="0"/>
              <a:t>Partners at Purdue</a:t>
            </a:r>
            <a:r>
              <a:rPr lang="en-US" sz="4000" dirty="0" smtClean="0"/>
              <a:t>, Lehigh University, and Michigan </a:t>
            </a:r>
            <a:r>
              <a:rPr lang="en-US" sz="4000" dirty="0" smtClean="0"/>
              <a:t>Tech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27806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TECS Items 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Friendship: </a:t>
            </a:r>
          </a:p>
          <a:p>
            <a:pPr lvl="1"/>
            <a:r>
              <a:rPr lang="en-US" dirty="0" smtClean="0"/>
              <a:t>My </a:t>
            </a:r>
            <a:r>
              <a:rPr lang="en-US" dirty="0"/>
              <a:t>team shares a common understanding of "right and wrong</a:t>
            </a:r>
            <a:r>
              <a:rPr lang="en-US" dirty="0" smtClean="0"/>
              <a:t>.“</a:t>
            </a:r>
          </a:p>
          <a:p>
            <a:r>
              <a:rPr lang="en-US" dirty="0" smtClean="0"/>
              <a:t>Laws and Codes</a:t>
            </a:r>
          </a:p>
          <a:p>
            <a:pPr lvl="1"/>
            <a:r>
              <a:rPr lang="en-US" dirty="0"/>
              <a:t>Only rarely does my team discuss how laws or codes apply to our project</a:t>
            </a:r>
            <a:r>
              <a:rPr lang="en-US" dirty="0" smtClean="0"/>
              <a:t>.</a:t>
            </a:r>
          </a:p>
          <a:p>
            <a:r>
              <a:rPr lang="en-US" dirty="0" smtClean="0"/>
              <a:t>Personal Morality</a:t>
            </a:r>
          </a:p>
          <a:p>
            <a:pPr lvl="1"/>
            <a:r>
              <a:rPr lang="en-US" dirty="0"/>
              <a:t>Even though I am part of a team, I decide for myself what is ethical</a:t>
            </a:r>
            <a:r>
              <a:rPr lang="en-US" dirty="0" smtClean="0"/>
              <a:t>.</a:t>
            </a:r>
          </a:p>
          <a:p>
            <a:r>
              <a:rPr lang="en-US" dirty="0" smtClean="0"/>
              <a:t>Rules and Procedures</a:t>
            </a:r>
          </a:p>
          <a:p>
            <a:pPr lvl="1"/>
            <a:r>
              <a:rPr lang="en-US" dirty="0"/>
              <a:t>Sometimes, a team has to do things that bend the rules.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62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</a:t>
            </a:r>
            <a:r>
              <a:rPr lang="en-US" dirty="0" err="1" smtClean="0"/>
              <a:t>tecs</a:t>
            </a:r>
            <a:r>
              <a:rPr lang="en-US" dirty="0" smtClean="0"/>
              <a:t>  items 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Self-interest</a:t>
            </a:r>
          </a:p>
          <a:p>
            <a:pPr lvl="1"/>
            <a:r>
              <a:rPr lang="en-US" dirty="0"/>
              <a:t>People in my team mainly put themselves before the team.</a:t>
            </a:r>
          </a:p>
          <a:p>
            <a:r>
              <a:rPr lang="en-US" dirty="0" smtClean="0"/>
              <a:t>Shared  Ethics Model</a:t>
            </a:r>
          </a:p>
          <a:p>
            <a:pPr lvl="1"/>
            <a:r>
              <a:rPr lang="en-US" dirty="0"/>
              <a:t>Most people on my team wouldn't speak up if the group was making a decision that was wrong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Interdisciplinary Professional Ethics</a:t>
            </a:r>
          </a:p>
          <a:p>
            <a:pPr lvl="1"/>
            <a:r>
              <a:rPr lang="en-US" dirty="0"/>
              <a:t>On my team, we believe that every student can bring a unique perspective when making ethical decisions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Care</a:t>
            </a:r>
            <a:endParaRPr lang="en-US" dirty="0"/>
          </a:p>
          <a:p>
            <a:pPr lvl="1"/>
            <a:r>
              <a:rPr lang="en-US" dirty="0"/>
              <a:t>My team thinks about what impact our work will have on the community at large.</a:t>
            </a:r>
          </a:p>
          <a:p>
            <a:pPr lvl="1"/>
            <a:endParaRPr lang="en-US" dirty="0" smtClean="0"/>
          </a:p>
          <a:p>
            <a:pPr marL="411480" lvl="1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46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TECS Scale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14300" indent="0">
              <a:buNone/>
            </a:pPr>
            <a:r>
              <a:rPr lang="en-US" sz="2900" b="1" dirty="0"/>
              <a:t>From ECQ</a:t>
            </a:r>
            <a:r>
              <a:rPr lang="en-US" sz="2900" b="1" dirty="0" smtClean="0"/>
              <a:t>:</a:t>
            </a:r>
          </a:p>
          <a:p>
            <a:pPr marL="114300" indent="0">
              <a:buNone/>
            </a:pPr>
            <a:endParaRPr lang="en-US" sz="2600" b="1" dirty="0"/>
          </a:p>
          <a:p>
            <a:pPr marL="114300" lvl="0" indent="0">
              <a:buNone/>
            </a:pPr>
            <a:r>
              <a:rPr lang="en-US" b="1" dirty="0"/>
              <a:t>Self Interest (Individual-Egoism)</a:t>
            </a:r>
            <a:endParaRPr lang="en-US" dirty="0"/>
          </a:p>
          <a:p>
            <a:pPr marL="114300" indent="0">
              <a:buNone/>
            </a:pPr>
            <a:r>
              <a:rPr lang="en-US" dirty="0"/>
              <a:t>Definition: consideration of self before the team or community</a:t>
            </a:r>
          </a:p>
          <a:p>
            <a:pPr marL="114300" indent="0">
              <a:buNone/>
            </a:pPr>
            <a:r>
              <a:rPr lang="en-US" dirty="0"/>
              <a:t> </a:t>
            </a:r>
          </a:p>
          <a:p>
            <a:pPr marL="114300" lvl="0" indent="0">
              <a:buNone/>
            </a:pPr>
            <a:r>
              <a:rPr lang="en-US" b="1" dirty="0"/>
              <a:t>Friendship/Team (Individual-Benevolence)</a:t>
            </a:r>
            <a:endParaRPr lang="en-US" dirty="0"/>
          </a:p>
          <a:p>
            <a:pPr marL="114300" indent="0">
              <a:buNone/>
            </a:pPr>
            <a:r>
              <a:rPr lang="en-US" dirty="0"/>
              <a:t>Definition: make decisions based on what is best for the team’s interests</a:t>
            </a:r>
          </a:p>
          <a:p>
            <a:pPr marL="114300" indent="0">
              <a:buNone/>
            </a:pPr>
            <a:r>
              <a:rPr lang="en-US" dirty="0"/>
              <a:t> </a:t>
            </a:r>
          </a:p>
          <a:p>
            <a:pPr marL="114300" lvl="0" indent="0">
              <a:buNone/>
            </a:pPr>
            <a:r>
              <a:rPr lang="en-US" b="1" dirty="0"/>
              <a:t>Laws and Codes (P-C)</a:t>
            </a:r>
            <a:endParaRPr lang="en-US" dirty="0"/>
          </a:p>
          <a:p>
            <a:pPr marL="114300" indent="0">
              <a:buNone/>
            </a:pPr>
            <a:r>
              <a:rPr lang="en-US" dirty="0"/>
              <a:t>Definition: the team puts emphasis on laws and codes when making ethical </a:t>
            </a:r>
            <a:r>
              <a:rPr lang="en-US" dirty="0" smtClean="0"/>
              <a:t>considerations</a:t>
            </a:r>
            <a:endParaRPr lang="en-US" dirty="0"/>
          </a:p>
          <a:p>
            <a:pPr marL="114300" indent="0">
              <a:buNone/>
            </a:pPr>
            <a:r>
              <a:rPr lang="en-US" dirty="0"/>
              <a:t> </a:t>
            </a:r>
            <a:endParaRPr lang="en-US" dirty="0" smtClean="0"/>
          </a:p>
          <a:p>
            <a:pPr marL="114300" indent="0">
              <a:buNone/>
            </a:pPr>
            <a:r>
              <a:rPr lang="en-US" b="1" dirty="0" smtClean="0"/>
              <a:t>Personal </a:t>
            </a:r>
            <a:r>
              <a:rPr lang="en-US" b="1" dirty="0"/>
              <a:t>Morality (</a:t>
            </a:r>
            <a:r>
              <a:rPr lang="en-US" b="1" dirty="0" smtClean="0"/>
              <a:t>P-I)</a:t>
            </a:r>
            <a:endParaRPr lang="en-US" dirty="0"/>
          </a:p>
          <a:p>
            <a:pPr marL="114300" lvl="0" indent="0">
              <a:buNone/>
            </a:pPr>
            <a:r>
              <a:rPr lang="en-US" dirty="0" smtClean="0"/>
              <a:t>Definition</a:t>
            </a:r>
            <a:r>
              <a:rPr lang="en-US" dirty="0"/>
              <a:t>: team members consider ethical issues from their individual moral codes</a:t>
            </a:r>
          </a:p>
          <a:p>
            <a:pPr marL="114300" indent="0">
              <a:buNone/>
            </a:pPr>
            <a:endParaRPr lang="en-US" b="1" dirty="0" smtClean="0"/>
          </a:p>
          <a:p>
            <a:pPr marL="114300" indent="0">
              <a:buNone/>
            </a:pPr>
            <a:r>
              <a:rPr lang="en-US" b="1" dirty="0" smtClean="0"/>
              <a:t>Rules </a:t>
            </a:r>
            <a:r>
              <a:rPr lang="en-US" b="1" dirty="0"/>
              <a:t>and Procedures (PL)</a:t>
            </a:r>
            <a:endParaRPr lang="en-US" dirty="0"/>
          </a:p>
          <a:p>
            <a:pPr marL="114300" indent="0">
              <a:buNone/>
            </a:pPr>
            <a:r>
              <a:rPr lang="en-US" dirty="0" smtClean="0"/>
              <a:t>Definition</a:t>
            </a:r>
            <a:r>
              <a:rPr lang="en-US" dirty="0"/>
              <a:t>: emphasis on making ethical decisions based on rules set by the program or school</a:t>
            </a:r>
          </a:p>
          <a:p>
            <a:pPr marL="11430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09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TECs scale Definitions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lvl="0" indent="0">
              <a:buNone/>
            </a:pPr>
            <a:r>
              <a:rPr lang="en-US" b="1" dirty="0"/>
              <a:t>Care ethics</a:t>
            </a:r>
            <a:endParaRPr lang="en-US" dirty="0"/>
          </a:p>
          <a:p>
            <a:pPr marL="114300" indent="0">
              <a:buNone/>
            </a:pPr>
            <a:r>
              <a:rPr lang="en-US" dirty="0"/>
              <a:t>Definition: captures team </a:t>
            </a:r>
            <a:r>
              <a:rPr lang="en-US" dirty="0" smtClean="0"/>
              <a:t>interdependence,</a:t>
            </a:r>
          </a:p>
          <a:p>
            <a:pPr marL="114300" indent="0">
              <a:buNone/>
            </a:pPr>
            <a:r>
              <a:rPr lang="en-US" dirty="0" smtClean="0"/>
              <a:t>comprehension </a:t>
            </a:r>
            <a:r>
              <a:rPr lang="en-US" dirty="0"/>
              <a:t>of situational context, and not </a:t>
            </a:r>
          </a:p>
          <a:p>
            <a:pPr marL="114300" indent="0">
              <a:buNone/>
            </a:pPr>
            <a:r>
              <a:rPr lang="en-US" dirty="0"/>
              <a:t>exploiting vulnerable communities/stakeholders.  </a:t>
            </a:r>
          </a:p>
          <a:p>
            <a:pPr marL="114300" indent="0">
              <a:buNone/>
            </a:pPr>
            <a:endParaRPr lang="en-US" dirty="0"/>
          </a:p>
          <a:p>
            <a:pPr marL="114300" lvl="0" indent="0">
              <a:buNone/>
            </a:pPr>
            <a:r>
              <a:rPr lang="en-US" b="1" dirty="0"/>
              <a:t>When Push Comes to Shove</a:t>
            </a:r>
            <a:endParaRPr lang="en-US" dirty="0"/>
          </a:p>
          <a:p>
            <a:pPr marL="114300" indent="0">
              <a:buNone/>
            </a:pPr>
            <a:r>
              <a:rPr lang="en-US" dirty="0"/>
              <a:t>Definition: how the team makes decisions under stressful situations </a:t>
            </a:r>
          </a:p>
          <a:p>
            <a:pPr marL="114300" indent="0">
              <a:buNone/>
            </a:pPr>
            <a:endParaRPr lang="en-US" dirty="0"/>
          </a:p>
          <a:p>
            <a:pPr marL="114300" lvl="0" indent="0">
              <a:buNone/>
            </a:pPr>
            <a:r>
              <a:rPr lang="en-US" b="1" dirty="0"/>
              <a:t>Interdisciplinary Ethics</a:t>
            </a:r>
            <a:endParaRPr lang="en-US" dirty="0"/>
          </a:p>
          <a:p>
            <a:pPr marL="114300" indent="0">
              <a:buNone/>
            </a:pPr>
            <a:r>
              <a:rPr lang="en-US" dirty="0"/>
              <a:t>Definition: individuals bring in the ethics of their profession to team discussion.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92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urpose</a:t>
            </a:r>
          </a:p>
          <a:p>
            <a:r>
              <a:rPr lang="en-US" dirty="0" smtClean="0"/>
              <a:t>Previous Measures</a:t>
            </a:r>
          </a:p>
          <a:p>
            <a:r>
              <a:rPr lang="en-US" dirty="0" smtClean="0"/>
              <a:t>Team Ethical Climate Survey (TECS)</a:t>
            </a:r>
          </a:p>
          <a:p>
            <a:r>
              <a:rPr lang="en-US" dirty="0" smtClean="0"/>
              <a:t>Initial </a:t>
            </a:r>
            <a:r>
              <a:rPr lang="en-US" dirty="0" smtClean="0"/>
              <a:t>Development</a:t>
            </a:r>
          </a:p>
          <a:p>
            <a:r>
              <a:rPr lang="en-US" dirty="0" smtClean="0"/>
              <a:t>Additional Revisions</a:t>
            </a:r>
          </a:p>
          <a:p>
            <a:r>
              <a:rPr lang="en-US" dirty="0" smtClean="0"/>
              <a:t>TECS </a:t>
            </a:r>
            <a:r>
              <a:rPr lang="en-US" dirty="0" smtClean="0"/>
              <a:t>v.3</a:t>
            </a:r>
            <a:endParaRPr lang="en-US" dirty="0" smtClean="0"/>
          </a:p>
          <a:p>
            <a:r>
              <a:rPr lang="en-US" dirty="0" smtClean="0"/>
              <a:t>Future of TECS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9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Climate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en-US" dirty="0"/>
              <a:t>Ethical climate is defined as a type of work climate that reflects the organizational procedures, policies, and practices with moral consequences (Cullen &amp; Martin, 2006).  </a:t>
            </a: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Ethical </a:t>
            </a:r>
            <a:r>
              <a:rPr lang="en-US" dirty="0"/>
              <a:t>climate manages the organization’s norms and standards and practice for ethical behavior by influencing the shared perceptions of the individuals in the organization (Cullen et al., 2003).  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Ethical Climate Questionnaire (ECQ)</a:t>
            </a:r>
          </a:p>
          <a:p>
            <a:pPr lvl="1"/>
            <a:r>
              <a:rPr lang="en-US" dirty="0" smtClean="0"/>
              <a:t>Victor and Cullen (1987,1988)</a:t>
            </a:r>
          </a:p>
          <a:p>
            <a:pPr lvl="1"/>
            <a:r>
              <a:rPr lang="en-US" dirty="0" smtClean="0"/>
              <a:t>Developed for use in business</a:t>
            </a:r>
          </a:p>
          <a:p>
            <a:pPr lvl="1"/>
            <a:r>
              <a:rPr lang="en-US" dirty="0" smtClean="0"/>
              <a:t>20-26 items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98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ECQ- proposed Dimensions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 smtClean="0"/>
              <a:t>Victor &amp; </a:t>
            </a:r>
            <a:r>
              <a:rPr lang="en-US" dirty="0" smtClean="0"/>
              <a:t>Cullen  (1993)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418690"/>
              </p:ext>
            </p:extLst>
          </p:nvPr>
        </p:nvGraphicFramePr>
        <p:xfrm>
          <a:off x="914400" y="1905000"/>
          <a:ext cx="73914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7850"/>
                <a:gridCol w="1847850"/>
                <a:gridCol w="1847850"/>
                <a:gridCol w="1847850"/>
              </a:tblGrid>
              <a:tr h="685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Individual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Local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Cosmopolitan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Egoism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Self-Interest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Company Profit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Efficiency</a:t>
                      </a:r>
                      <a:endParaRPr lang="en-US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Benevolence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Friendship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Team</a:t>
                      </a:r>
                      <a:r>
                        <a:rPr lang="en-US" baseline="0" dirty="0" smtClean="0"/>
                        <a:t> Interest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Social</a:t>
                      </a:r>
                      <a:r>
                        <a:rPr lang="en-US" baseline="0" dirty="0" smtClean="0"/>
                        <a:t> Responsibility</a:t>
                      </a:r>
                      <a:endParaRPr lang="en-US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Principle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Personal Morality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Rules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Laws</a:t>
                      </a:r>
                      <a:r>
                        <a:rPr lang="en-US" baseline="0" dirty="0" smtClean="0"/>
                        <a:t> and Codes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535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ECQ supported Dimensions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 smtClean="0"/>
              <a:t>Support for 5 factors:  </a:t>
            </a:r>
            <a:r>
              <a:rPr lang="en-US" dirty="0" err="1" smtClean="0"/>
              <a:t>Lemmergaard</a:t>
            </a:r>
            <a:r>
              <a:rPr lang="en-US" dirty="0" smtClean="0"/>
              <a:t> </a:t>
            </a:r>
            <a:r>
              <a:rPr lang="en-US" dirty="0"/>
              <a:t>&amp; </a:t>
            </a:r>
            <a:r>
              <a:rPr lang="en-US" dirty="0" err="1" smtClean="0"/>
              <a:t>Lauridsen</a:t>
            </a:r>
            <a:r>
              <a:rPr lang="en-US" dirty="0"/>
              <a:t> </a:t>
            </a:r>
            <a:r>
              <a:rPr lang="en-US" dirty="0" smtClean="0"/>
              <a:t> (2008</a:t>
            </a:r>
            <a:r>
              <a:rPr lang="en-US" dirty="0" smtClean="0"/>
              <a:t>) </a:t>
            </a:r>
            <a:r>
              <a:rPr lang="en-US" dirty="0"/>
              <a:t>Martin &amp; </a:t>
            </a:r>
            <a:r>
              <a:rPr lang="en-US" dirty="0" smtClean="0"/>
              <a:t>Cullen (2006)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570041"/>
              </p:ext>
            </p:extLst>
          </p:nvPr>
        </p:nvGraphicFramePr>
        <p:xfrm>
          <a:off x="1066800" y="1905000"/>
          <a:ext cx="7010400" cy="2810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752600"/>
                <a:gridCol w="1752600"/>
                <a:gridCol w="1752600"/>
              </a:tblGrid>
              <a:tr h="89054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Individual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Local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Cosmopolitan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51595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Egoism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Self-Interest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Company Profit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Efficiency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1595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Benevolence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Friendship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Team Interest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Social Responsibility</a:t>
                      </a:r>
                      <a:endParaRPr lang="en-US" dirty="0"/>
                    </a:p>
                  </a:txBody>
                  <a:tcPr/>
                </a:tc>
              </a:tr>
              <a:tr h="51595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Principle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Personal Morality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Rules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Laws and Codes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922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TECS </a:t>
            </a:r>
            <a:r>
              <a:rPr lang="en-US" dirty="0" smtClean="0"/>
              <a:t>Initial Scales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Initial </a:t>
            </a:r>
            <a:r>
              <a:rPr lang="en-US" dirty="0" smtClean="0"/>
              <a:t>scales </a:t>
            </a:r>
            <a:r>
              <a:rPr lang="en-US" dirty="0" smtClean="0"/>
              <a:t>proposed</a:t>
            </a:r>
          </a:p>
          <a:p>
            <a:pPr lvl="1"/>
            <a:r>
              <a:rPr lang="en-US" u="sng" dirty="0"/>
              <a:t>Friendship/Team Interest*: </a:t>
            </a:r>
            <a:r>
              <a:rPr lang="en-US" dirty="0"/>
              <a:t>make decisions based on what is best for the team’s </a:t>
            </a:r>
            <a:r>
              <a:rPr lang="en-US" dirty="0" smtClean="0"/>
              <a:t>interests</a:t>
            </a:r>
            <a:endParaRPr lang="en-US" dirty="0" smtClean="0"/>
          </a:p>
          <a:p>
            <a:pPr lvl="1"/>
            <a:r>
              <a:rPr lang="en-US" u="sng" dirty="0" smtClean="0"/>
              <a:t>Laws and </a:t>
            </a:r>
            <a:r>
              <a:rPr lang="en-US" u="sng" dirty="0"/>
              <a:t>Codes*: </a:t>
            </a:r>
            <a:r>
              <a:rPr lang="en-US" dirty="0" smtClean="0"/>
              <a:t>put </a:t>
            </a:r>
            <a:r>
              <a:rPr lang="en-US" dirty="0"/>
              <a:t>emphasis on laws and codes when making ethical </a:t>
            </a:r>
            <a:r>
              <a:rPr lang="en-US" dirty="0" smtClean="0"/>
              <a:t>considerations</a:t>
            </a:r>
            <a:endParaRPr lang="en-US" dirty="0" smtClean="0"/>
          </a:p>
          <a:p>
            <a:pPr lvl="1"/>
            <a:r>
              <a:rPr lang="en-US" u="sng" dirty="0" smtClean="0"/>
              <a:t>Personal </a:t>
            </a:r>
            <a:r>
              <a:rPr lang="en-US" u="sng" dirty="0"/>
              <a:t>morality*: </a:t>
            </a:r>
            <a:r>
              <a:rPr lang="en-US" dirty="0" smtClean="0"/>
              <a:t> </a:t>
            </a:r>
            <a:r>
              <a:rPr lang="en-US" dirty="0"/>
              <a:t>consider ethical issues from their individual moral codes</a:t>
            </a:r>
            <a:endParaRPr lang="en-US" dirty="0" smtClean="0"/>
          </a:p>
          <a:p>
            <a:pPr lvl="1"/>
            <a:r>
              <a:rPr lang="en-US" u="sng" dirty="0" smtClean="0"/>
              <a:t>Rules and </a:t>
            </a:r>
            <a:r>
              <a:rPr lang="en-US" u="sng" dirty="0"/>
              <a:t>procedures*: </a:t>
            </a:r>
            <a:r>
              <a:rPr lang="en-US" dirty="0"/>
              <a:t>emphasis on making ethical decisions based on rules set by the program or </a:t>
            </a:r>
            <a:r>
              <a:rPr lang="en-US" dirty="0" smtClean="0"/>
              <a:t>school</a:t>
            </a:r>
            <a:endParaRPr lang="en-US" dirty="0" smtClean="0"/>
          </a:p>
          <a:p>
            <a:pPr lvl="1"/>
            <a:r>
              <a:rPr lang="en-US" u="sng" dirty="0" smtClean="0"/>
              <a:t>Self-Interest*: </a:t>
            </a:r>
            <a:r>
              <a:rPr lang="en-US" dirty="0"/>
              <a:t>consideration of self before the team or community</a:t>
            </a:r>
            <a:endParaRPr lang="en-US" dirty="0" smtClean="0"/>
          </a:p>
          <a:p>
            <a:pPr lvl="1"/>
            <a:r>
              <a:rPr lang="en-US" u="sng" dirty="0"/>
              <a:t>Care</a:t>
            </a:r>
            <a:r>
              <a:rPr lang="en-US" u="sng" dirty="0" smtClean="0"/>
              <a:t>: </a:t>
            </a:r>
            <a:r>
              <a:rPr lang="en-US" dirty="0" smtClean="0"/>
              <a:t>team interdependence, comprehension </a:t>
            </a:r>
            <a:r>
              <a:rPr lang="en-US" dirty="0"/>
              <a:t>of situational context, and not </a:t>
            </a:r>
            <a:r>
              <a:rPr lang="en-US" dirty="0" smtClean="0"/>
              <a:t>exploiting vulnerable         communities/stakeholders</a:t>
            </a:r>
            <a:r>
              <a:rPr lang="en-US" dirty="0"/>
              <a:t>.  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u="sng" dirty="0" smtClean="0"/>
              <a:t>Interdisciplinary professional </a:t>
            </a:r>
            <a:r>
              <a:rPr lang="en-US" u="sng" dirty="0" smtClean="0"/>
              <a:t>ethics</a:t>
            </a:r>
            <a:r>
              <a:rPr lang="en-US" u="sng" dirty="0"/>
              <a:t>: </a:t>
            </a:r>
            <a:r>
              <a:rPr lang="en-US" dirty="0"/>
              <a:t>individuals bring in the ethics of their profession to team discussion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82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70 </a:t>
            </a:r>
            <a:r>
              <a:rPr lang="en-US" dirty="0"/>
              <a:t>items </a:t>
            </a:r>
            <a:endParaRPr lang="en-US" dirty="0" smtClean="0"/>
          </a:p>
          <a:p>
            <a:r>
              <a:rPr lang="en-US" dirty="0" smtClean="0"/>
              <a:t>Initial reliability- </a:t>
            </a:r>
            <a:r>
              <a:rPr lang="en-US" dirty="0" smtClean="0"/>
              <a:t>alpha=0.80</a:t>
            </a:r>
            <a:endParaRPr lang="en-US" dirty="0"/>
          </a:p>
          <a:p>
            <a:r>
              <a:rPr lang="en-US" dirty="0"/>
              <a:t>SME panel </a:t>
            </a:r>
          </a:p>
          <a:p>
            <a:pPr lvl="1"/>
            <a:r>
              <a:rPr lang="en-US" dirty="0"/>
              <a:t>Removed 5 items </a:t>
            </a:r>
          </a:p>
          <a:p>
            <a:pPr lvl="1"/>
            <a:r>
              <a:rPr lang="en-US" dirty="0"/>
              <a:t>Added 6 </a:t>
            </a:r>
            <a:r>
              <a:rPr lang="en-US" dirty="0" smtClean="0"/>
              <a:t>items</a:t>
            </a:r>
          </a:p>
          <a:p>
            <a:pPr lvl="1"/>
            <a:r>
              <a:rPr lang="en-US" dirty="0" smtClean="0"/>
              <a:t>Altered </a:t>
            </a:r>
            <a:r>
              <a:rPr lang="en-US" dirty="0"/>
              <a:t>additional items </a:t>
            </a:r>
            <a:endParaRPr lang="en-US" dirty="0" smtClean="0"/>
          </a:p>
          <a:p>
            <a:r>
              <a:rPr lang="en-US" dirty="0" smtClean="0"/>
              <a:t>Dealing with adversity: </a:t>
            </a:r>
            <a:r>
              <a:rPr lang="en-US" dirty="0"/>
              <a:t>how the team makes decisions under stressful situations </a:t>
            </a:r>
            <a:endParaRPr lang="en-US" dirty="0" smtClean="0"/>
          </a:p>
          <a:p>
            <a:r>
              <a:rPr lang="en-US" dirty="0" smtClean="0"/>
              <a:t>Shared ethics model: recognition and discussion of ethical issues </a:t>
            </a:r>
            <a:endParaRPr lang="en-US" dirty="0"/>
          </a:p>
          <a:p>
            <a:endParaRPr lang="en-US" dirty="0"/>
          </a:p>
          <a:p>
            <a:pPr marL="411480" lvl="1" indent="0">
              <a:buNone/>
            </a:pPr>
            <a:endParaRPr lang="en-US" dirty="0" smtClean="0"/>
          </a:p>
          <a:p>
            <a:pPr marL="0" lvl="1" indent="0">
              <a:buClr>
                <a:schemeClr val="accent1"/>
              </a:buClr>
              <a:buSzPct val="104000"/>
              <a:buNone/>
            </a:pP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99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Results- 2012 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059363"/>
          </a:xfrm>
        </p:spPr>
        <p:txBody>
          <a:bodyPr/>
          <a:lstStyle/>
          <a:p>
            <a:r>
              <a:rPr lang="en-US" dirty="0" smtClean="0"/>
              <a:t>Spring 2012</a:t>
            </a:r>
          </a:p>
          <a:p>
            <a:r>
              <a:rPr lang="en-US" dirty="0"/>
              <a:t>n</a:t>
            </a:r>
            <a:r>
              <a:rPr lang="en-US" dirty="0" smtClean="0"/>
              <a:t>= 305</a:t>
            </a:r>
          </a:p>
          <a:p>
            <a:r>
              <a:rPr lang="en-US" dirty="0" smtClean="0"/>
              <a:t>Added items for five scales</a:t>
            </a:r>
          </a:p>
          <a:p>
            <a:endParaRPr lang="en-US" dirty="0" smtClean="0"/>
          </a:p>
          <a:p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668003"/>
              </p:ext>
            </p:extLst>
          </p:nvPr>
        </p:nvGraphicFramePr>
        <p:xfrm>
          <a:off x="914400" y="3352800"/>
          <a:ext cx="7315199" cy="33451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3200"/>
                <a:gridCol w="2286000"/>
                <a:gridCol w="2285999"/>
              </a:tblGrid>
              <a:tr h="2819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Scale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 items 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alpha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2819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Self-interest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0.74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2819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friendship/team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13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0.84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2819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Laws and Codes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0.60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2819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Personal morality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0.65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2819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Rules and Procedures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0.60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2819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Care Ethics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0.75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2819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Interdisciplinary Ethics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0.52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2819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Shared Model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0.29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2819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Shared Model (revised)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0.45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157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TECS </a:t>
            </a:r>
            <a:r>
              <a:rPr lang="en-US" dirty="0" smtClean="0"/>
              <a:t>Administration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Fall 2012</a:t>
            </a:r>
          </a:p>
          <a:p>
            <a:r>
              <a:rPr lang="en-US" dirty="0" smtClean="0"/>
              <a:t>59 items </a:t>
            </a:r>
            <a:endParaRPr lang="en-US" dirty="0" smtClean="0"/>
          </a:p>
          <a:p>
            <a:r>
              <a:rPr lang="en-US" dirty="0" smtClean="0"/>
              <a:t>EFA with 12 potential solutions </a:t>
            </a:r>
          </a:p>
          <a:p>
            <a:r>
              <a:rPr lang="en-US" dirty="0" smtClean="0"/>
              <a:t>n=521</a:t>
            </a:r>
          </a:p>
          <a:p>
            <a:pPr marL="114300" indent="0">
              <a:buNone/>
            </a:pPr>
            <a:endParaRPr lang="en-US" dirty="0" smtClean="0"/>
          </a:p>
          <a:p>
            <a:pPr marL="411480" lvl="1" indent="0">
              <a:buNone/>
            </a:pPr>
            <a:endParaRPr lang="en-US" dirty="0" smtClean="0"/>
          </a:p>
          <a:p>
            <a:pPr marL="411480" lvl="1" indent="0">
              <a:buNone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538965"/>
              </p:ext>
            </p:extLst>
          </p:nvPr>
        </p:nvGraphicFramePr>
        <p:xfrm>
          <a:off x="838200" y="3810000"/>
          <a:ext cx="6705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/>
                <a:gridCol w="15240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Scale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 of Items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Alpha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Overall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Team Interest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0.79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Self-interest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0.83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Discussion of Issues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0.74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Differences in Values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0.71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Personal Morality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565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6207</TotalTime>
  <Words>746</Words>
  <Application>Microsoft Office PowerPoint</Application>
  <PresentationFormat>On-screen Show (4:3)</PresentationFormat>
  <Paragraphs>244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Apothecary</vt:lpstr>
      <vt:lpstr>Development of a New Measure of Ethical Climate</vt:lpstr>
      <vt:lpstr>Agenda</vt:lpstr>
      <vt:lpstr>Ethical Climate </vt:lpstr>
      <vt:lpstr>ECQ- proposed Dimensions </vt:lpstr>
      <vt:lpstr>ECQ supported Dimensions</vt:lpstr>
      <vt:lpstr>TECS Initial Scales </vt:lpstr>
      <vt:lpstr>TECS</vt:lpstr>
      <vt:lpstr>Results- 2012 Administration</vt:lpstr>
      <vt:lpstr>TECS Administration 3</vt:lpstr>
      <vt:lpstr>Short form</vt:lpstr>
      <vt:lpstr>Future of TECS</vt:lpstr>
      <vt:lpstr>Acknowledgements </vt:lpstr>
      <vt:lpstr>Sample TECS Items -1</vt:lpstr>
      <vt:lpstr>Sample tecs  items -2</vt:lpstr>
      <vt:lpstr>TECS Scale Definitions</vt:lpstr>
      <vt:lpstr>TECs scale Definitions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of a New Measure of Ethical Climate</dc:title>
  <dc:creator>Jill</dc:creator>
  <cp:lastModifiedBy>Jill</cp:lastModifiedBy>
  <cp:revision>39</cp:revision>
  <dcterms:created xsi:type="dcterms:W3CDTF">2013-10-03T16:59:23Z</dcterms:created>
  <dcterms:modified xsi:type="dcterms:W3CDTF">2013-10-11T13:06:00Z</dcterms:modified>
</cp:coreProperties>
</file>